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6338028169014093E-2"/>
          <c:y val="5.3356282271944923E-2"/>
          <c:w val="0.93427230046948362"/>
          <c:h val="0.8382099827882966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14.8</c:v>
                </c:pt>
                <c:pt idx="1">
                  <c:v>12.6</c:v>
                </c:pt>
                <c:pt idx="2">
                  <c:v>11.9</c:v>
                </c:pt>
                <c:pt idx="3">
                  <c:v>10.8</c:v>
                </c:pt>
                <c:pt idx="4">
                  <c:v>11.2</c:v>
                </c:pt>
                <c:pt idx="5">
                  <c:v>8</c:v>
                </c:pt>
                <c:pt idx="6">
                  <c:v>8.2000000000000011</c:v>
                </c:pt>
                <c:pt idx="7">
                  <c:v>7.8</c:v>
                </c:pt>
                <c:pt idx="8">
                  <c:v>6</c:v>
                </c:pt>
                <c:pt idx="9">
                  <c:v>5.9</c:v>
                </c:pt>
                <c:pt idx="10">
                  <c:v>5.6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7">
                  <c:v>9.4</c:v>
                </c:pt>
                <c:pt idx="8">
                  <c:v>8.5</c:v>
                </c:pt>
                <c:pt idx="9">
                  <c:v>8.1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588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</c:ser>
        <c:dLbls/>
        <c:marker val="1"/>
        <c:axId val="48765184"/>
        <c:axId val="48795648"/>
      </c:lineChart>
      <c:catAx>
        <c:axId val="48765184"/>
        <c:scaling>
          <c:orientation val="minMax"/>
        </c:scaling>
        <c:axPos val="b"/>
        <c:numFmt formatCode="General" sourceLinked="1"/>
        <c:tickLblPos val="nextTo"/>
        <c:spPr>
          <a:ln w="14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8795648"/>
        <c:crosses val="autoZero"/>
        <c:auto val="1"/>
        <c:lblAlgn val="ctr"/>
        <c:lblOffset val="100"/>
        <c:tickLblSkip val="2"/>
        <c:tickMarkSkip val="1"/>
      </c:catAx>
      <c:valAx>
        <c:axId val="48795648"/>
        <c:scaling>
          <c:orientation val="minMax"/>
        </c:scaling>
        <c:axPos val="l"/>
        <c:numFmt formatCode="General" sourceLinked="1"/>
        <c:tickLblPos val="nextTo"/>
        <c:spPr>
          <a:ln w="14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8765184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892089647447484E-2"/>
          <c:y val="5.5793766994352699E-2"/>
          <c:w val="0.92966002344665888"/>
          <c:h val="0.8283261802575105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13.2</c:v>
                </c:pt>
                <c:pt idx="1">
                  <c:v>13.3</c:v>
                </c:pt>
                <c:pt idx="2">
                  <c:v>13.8</c:v>
                </c:pt>
                <c:pt idx="3">
                  <c:v>13.8</c:v>
                </c:pt>
                <c:pt idx="4">
                  <c:v>13.6</c:v>
                </c:pt>
                <c:pt idx="5">
                  <c:v>13.8</c:v>
                </c:pt>
                <c:pt idx="6">
                  <c:v>13.1</c:v>
                </c:pt>
                <c:pt idx="7">
                  <c:v>13</c:v>
                </c:pt>
                <c:pt idx="8">
                  <c:v>13</c:v>
                </c:pt>
                <c:pt idx="9">
                  <c:v>12.7</c:v>
                </c:pt>
                <c:pt idx="10">
                  <c:v>13.2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8998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dPt>
            <c:idx val="3"/>
            <c:spPr>
              <a:ln w="28575">
                <a:solidFill>
                  <a:srgbClr val="0000FF"/>
                </a:solidFill>
                <a:prstDash val="solid"/>
              </a:ln>
            </c:spPr>
          </c:dPt>
          <c:cat>
            <c:numRef>
              <c:f>Sheet1!$B$1:$L$1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9.4</c:v>
                </c:pt>
                <c:pt idx="1">
                  <c:v>9.5</c:v>
                </c:pt>
                <c:pt idx="2">
                  <c:v>10.200000000000001</c:v>
                </c:pt>
                <c:pt idx="3">
                  <c:v>10.200000000000001</c:v>
                </c:pt>
                <c:pt idx="4">
                  <c:v>10.3</c:v>
                </c:pt>
                <c:pt idx="5">
                  <c:v>9.8000000000000007</c:v>
                </c:pt>
                <c:pt idx="6">
                  <c:v>9.9</c:v>
                </c:pt>
                <c:pt idx="7">
                  <c:v>10.9</c:v>
                </c:pt>
                <c:pt idx="8">
                  <c:v>11.8</c:v>
                </c:pt>
                <c:pt idx="9">
                  <c:v>12.3</c:v>
                </c:pt>
                <c:pt idx="10">
                  <c:v>13</c:v>
                </c:pt>
              </c:numCache>
            </c:numRef>
          </c:val>
        </c:ser>
        <c:dLbls/>
        <c:marker val="1"/>
        <c:axId val="49348992"/>
        <c:axId val="49350528"/>
      </c:lineChart>
      <c:catAx>
        <c:axId val="49348992"/>
        <c:scaling>
          <c:orientation val="minMax"/>
        </c:scaling>
        <c:axPos val="b"/>
        <c:numFmt formatCode="General" sourceLinked="1"/>
        <c:tickLblPos val="nextTo"/>
        <c:spPr>
          <a:ln w="1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9350528"/>
        <c:crosses val="autoZero"/>
        <c:auto val="1"/>
        <c:lblAlgn val="ctr"/>
        <c:lblOffset val="100"/>
        <c:tickLblSkip val="2"/>
        <c:tickMarkSkip val="1"/>
      </c:catAx>
      <c:valAx>
        <c:axId val="49350528"/>
        <c:scaling>
          <c:orientation val="minMax"/>
          <c:min val="8"/>
        </c:scaling>
        <c:axPos val="l"/>
        <c:numFmt formatCode="General" sourceLinked="1"/>
        <c:tickLblPos val="nextTo"/>
        <c:spPr>
          <a:ln w="1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9348992"/>
        <c:crosses val="autoZero"/>
        <c:crossBetween val="between"/>
        <c:majorUnit val="2"/>
      </c:valAx>
      <c:spPr>
        <a:noFill/>
        <a:ln w="254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spPr>
            <a:ln w="25400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 w="0">
                <a:solidFill>
                  <a:srgbClr val="FF0000"/>
                </a:solidFill>
              </a:ln>
            </c:spPr>
          </c:marker>
          <c:cat>
            <c:numRef>
              <c:f>Лист1!$A$1:$K$1</c:f>
              <c:numCache>
                <c:formatCode>General</c:formatCode>
                <c:ptCount val="11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Лист1!$A$2:$K$2</c:f>
              <c:numCache>
                <c:formatCode>General</c:formatCode>
                <c:ptCount val="11"/>
                <c:pt idx="0">
                  <c:v>-3.8</c:v>
                </c:pt>
                <c:pt idx="1">
                  <c:v>-3.8</c:v>
                </c:pt>
                <c:pt idx="2">
                  <c:v>-3.6</c:v>
                </c:pt>
                <c:pt idx="3">
                  <c:v>-3.6</c:v>
                </c:pt>
                <c:pt idx="4">
                  <c:v>-3.3</c:v>
                </c:pt>
                <c:pt idx="5">
                  <c:v>-4</c:v>
                </c:pt>
                <c:pt idx="6">
                  <c:v>-3.2</c:v>
                </c:pt>
                <c:pt idx="7">
                  <c:v>-2.1</c:v>
                </c:pt>
                <c:pt idx="8">
                  <c:v>-1.2</c:v>
                </c:pt>
                <c:pt idx="9">
                  <c:v>-0.4</c:v>
                </c:pt>
                <c:pt idx="10">
                  <c:v>-0.2</c:v>
                </c:pt>
              </c:numCache>
            </c:numRef>
          </c:val>
          <c:smooth val="1"/>
        </c:ser>
        <c:ser>
          <c:idx val="1"/>
          <c:order val="1"/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rgbClr val="1F497D"/>
                </a:solidFill>
              </a:ln>
            </c:spPr>
          </c:marker>
          <c:cat>
            <c:numRef>
              <c:f>Лист1!$A$1:$K$1</c:f>
              <c:numCache>
                <c:formatCode>General</c:formatCode>
                <c:ptCount val="11"/>
                <c:pt idx="0">
                  <c:v>2000</c:v>
                </c:pt>
                <c:pt idx="2">
                  <c:v>2002</c:v>
                </c:pt>
                <c:pt idx="4">
                  <c:v>2004</c:v>
                </c:pt>
                <c:pt idx="6">
                  <c:v>2006</c:v>
                </c:pt>
                <c:pt idx="8">
                  <c:v>2008</c:v>
                </c:pt>
                <c:pt idx="10">
                  <c:v>2010</c:v>
                </c:pt>
              </c:numCache>
            </c:numRef>
          </c:cat>
          <c:val>
            <c:numRef>
              <c:f>Лист1!$A$3:$K$3</c:f>
              <c:numCache>
                <c:formatCode>General</c:formatCode>
                <c:ptCount val="11"/>
                <c:pt idx="7">
                  <c:v>-3.3</c:v>
                </c:pt>
                <c:pt idx="8">
                  <c:v>-2.5</c:v>
                </c:pt>
                <c:pt idx="9">
                  <c:v>-1.8</c:v>
                </c:pt>
              </c:numCache>
            </c:numRef>
          </c:val>
        </c:ser>
        <c:dLbls/>
        <c:marker val="1"/>
        <c:axId val="49494272"/>
        <c:axId val="49504256"/>
      </c:lineChart>
      <c:catAx>
        <c:axId val="49494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504256"/>
        <c:crosses val="autoZero"/>
        <c:auto val="1"/>
        <c:lblAlgn val="ctr"/>
        <c:lblOffset val="100"/>
      </c:catAx>
      <c:valAx>
        <c:axId val="49504256"/>
        <c:scaling>
          <c:orientation val="minMax"/>
        </c:scaling>
        <c:axPos val="l"/>
        <c:majorGridlines/>
        <c:numFmt formatCode="#,##0.0" sourceLinked="0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494272"/>
        <c:crosses val="autoZero"/>
        <c:crossBetween val="between"/>
        <c:majorUnit val="1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812385043637176E-2"/>
          <c:y val="3.761860859164759E-2"/>
          <c:w val="0.90281030444964849"/>
          <c:h val="0.82871673477524121"/>
        </c:manualLayout>
      </c:layout>
      <c:line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показатель абортов</c:v>
                </c:pt>
              </c:strCache>
            </c:strRef>
          </c:tx>
          <c:spPr>
            <a:ln w="32456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1757952820057016E-2"/>
                  <c:y val="-2.2151898734177222E-2"/>
                </c:manualLayout>
              </c:layout>
              <c:showVal val="1"/>
            </c:dLbl>
            <c:dLbl>
              <c:idx val="1"/>
              <c:layout>
                <c:manualLayout>
                  <c:x val="-1.3717611623399868E-2"/>
                  <c:y val="-5.3797468354430458E-2"/>
                </c:manualLayout>
              </c:layout>
              <c:showVal val="1"/>
            </c:dLbl>
            <c:dLbl>
              <c:idx val="2"/>
              <c:layout>
                <c:manualLayout>
                  <c:x val="-1.5677270426742707E-2"/>
                  <c:y val="-4.1139240506329111E-2"/>
                </c:manualLayout>
              </c:layout>
              <c:showVal val="1"/>
            </c:dLbl>
            <c:dLbl>
              <c:idx val="3"/>
              <c:layout>
                <c:manualLayout>
                  <c:x val="-1.3717611623399868E-2"/>
                  <c:y val="-5.3797468354430458E-2"/>
                </c:manualLayout>
              </c:layout>
              <c:showVal val="1"/>
            </c:dLbl>
            <c:dLbl>
              <c:idx val="4"/>
              <c:layout>
                <c:manualLayout>
                  <c:x val="-1.1757952820057031E-2"/>
                  <c:y val="-5.6962025316455708E-2"/>
                </c:manualLayout>
              </c:layout>
              <c:showVal val="1"/>
            </c:dLbl>
            <c:dLbl>
              <c:idx val="5"/>
              <c:layout>
                <c:manualLayout>
                  <c:x val="-1.9596588033428401E-3"/>
                  <c:y val="-4.1139240506329076E-2"/>
                </c:manualLayout>
              </c:layout>
              <c:showVal val="1"/>
            </c:dLbl>
            <c:dLbl>
              <c:idx val="6"/>
              <c:layout>
                <c:manualLayout>
                  <c:x val="-5.8789764100285191E-3"/>
                  <c:y val="-3.7974683544303771E-2"/>
                </c:manualLayout>
              </c:layout>
              <c:showVal val="1"/>
            </c:dLbl>
            <c:dLbl>
              <c:idx val="7"/>
              <c:layout>
                <c:manualLayout>
                  <c:x val="-7.8386352133714334E-3"/>
                  <c:y val="-2.8481012658227826E-2"/>
                </c:manualLayout>
              </c:layout>
              <c:showVal val="1"/>
            </c:dLbl>
            <c:dLbl>
              <c:idx val="8"/>
              <c:layout>
                <c:manualLayout>
                  <c:x val="-1.1757952820057031E-2"/>
                  <c:y val="-1.2658227848101208E-2"/>
                </c:manualLayout>
              </c:layout>
              <c:showVal val="1"/>
            </c:dLbl>
            <c:dLbl>
              <c:idx val="9"/>
              <c:layout>
                <c:manualLayout>
                  <c:x val="-1.3717611623399868E-2"/>
                  <c:y val="-2.8481012658227885E-2"/>
                </c:manualLayout>
              </c:layout>
              <c:showVal val="1"/>
            </c:dLbl>
            <c:dLbl>
              <c:idx val="10"/>
              <c:layout>
                <c:manualLayout>
                  <c:x val="-1.5677270426742707E-2"/>
                  <c:y val="-2.2151898734177222E-2"/>
                </c:manualLayout>
              </c:layout>
              <c:showVal val="1"/>
            </c:dLbl>
            <c:dLbl>
              <c:idx val="11"/>
              <c:layout>
                <c:manualLayout>
                  <c:x val="-1.9596588033428397E-2"/>
                  <c:y val="-2.5316455696202528E-2"/>
                </c:manualLayout>
              </c:layout>
              <c:showVal val="1"/>
            </c:dLbl>
            <c:dLbl>
              <c:idx val="12"/>
              <c:layout>
                <c:manualLayout>
                  <c:x val="-7.8386352133713606E-3"/>
                  <c:y val="2.2151898734177222E-2"/>
                </c:manualLayout>
              </c:layout>
              <c:showVal val="1"/>
            </c:dLbl>
            <c:showVal val="1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90.5</c:v>
                </c:pt>
                <c:pt idx="1">
                  <c:v>78.900000000000006</c:v>
                </c:pt>
                <c:pt idx="2">
                  <c:v>72</c:v>
                </c:pt>
                <c:pt idx="3">
                  <c:v>62.9</c:v>
                </c:pt>
                <c:pt idx="4">
                  <c:v>58.6</c:v>
                </c:pt>
                <c:pt idx="5">
                  <c:v>55.3</c:v>
                </c:pt>
                <c:pt idx="6">
                  <c:v>50.6</c:v>
                </c:pt>
                <c:pt idx="7">
                  <c:v>45.4</c:v>
                </c:pt>
                <c:pt idx="8">
                  <c:v>42.8</c:v>
                </c:pt>
                <c:pt idx="9">
                  <c:v>38.6</c:v>
                </c:pt>
                <c:pt idx="10">
                  <c:v>35.1</c:v>
                </c:pt>
                <c:pt idx="11">
                  <c:v>34.9</c:v>
                </c:pt>
                <c:pt idx="12">
                  <c:v>32.4</c:v>
                </c:pt>
              </c:numCache>
            </c:numRef>
          </c:val>
        </c:ser>
        <c:dLbls>
          <c:showVal val="1"/>
        </c:dLbls>
        <c:marker val="1"/>
        <c:axId val="87375872"/>
        <c:axId val="87377024"/>
      </c:lineChart>
      <c:catAx>
        <c:axId val="87375872"/>
        <c:scaling>
          <c:orientation val="minMax"/>
        </c:scaling>
        <c:axPos val="b"/>
        <c:numFmt formatCode="General" sourceLinked="1"/>
        <c:tickLblPos val="nextTo"/>
        <c:spPr>
          <a:ln w="27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7377024"/>
        <c:crosses val="autoZero"/>
        <c:auto val="1"/>
        <c:lblAlgn val="ctr"/>
        <c:lblOffset val="100"/>
        <c:tickLblSkip val="2"/>
        <c:tickMarkSkip val="1"/>
      </c:catAx>
      <c:valAx>
        <c:axId val="87377024"/>
        <c:scaling>
          <c:orientation val="minMax"/>
        </c:scaling>
        <c:axPos val="l"/>
        <c:numFmt formatCode="General" sourceLinked="1"/>
        <c:tickLblPos val="nextTo"/>
        <c:spPr>
          <a:ln w="27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7375872"/>
        <c:crosses val="autoZero"/>
        <c:crossBetween val="between"/>
        <c:majorUnit val="20"/>
      </c:valAx>
      <c:spPr>
        <a:noFill/>
        <a:ln w="10819">
          <a:noFill/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502EE-474F-4D1F-BD65-19B3C3452DB2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77EFF-5309-44B2-BF79-2A718009D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08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7EFF-5309-44B2-BF79-2A718009DE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7EFF-5309-44B2-BF79-2A718009DE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04C0-465D-4C26-BE54-6CAFC2694E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04C0-465D-4C26-BE54-6CAFC2694E5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04C0-465D-4C26-BE54-6CAFC2694E5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04C0-465D-4C26-BE54-6CAFC2694E5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04C0-465D-4C26-BE54-6CAFC2694E5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Заставка на выбор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D98FB6-3378-4D13-A726-9200185CAD1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78A-7BF8-40C3-A6FF-047F52FD395A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450E-3281-475A-878C-3379BC81C5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"/>
          <p:cNvGrpSpPr>
            <a:grpSpLocks/>
          </p:cNvGrpSpPr>
          <p:nvPr userDrawn="1"/>
        </p:nvGrpSpPr>
        <p:grpSpPr bwMode="auto">
          <a:xfrm>
            <a:off x="0" y="0"/>
            <a:ext cx="9144000" cy="836613"/>
            <a:chOff x="0" y="0"/>
            <a:chExt cx="9144000" cy="982663"/>
          </a:xfrm>
        </p:grpSpPr>
        <p:sp>
          <p:nvSpPr>
            <p:cNvPr id="8" name="Прямоугольник 4"/>
            <p:cNvSpPr>
              <a:spLocks noChangeArrowheads="1"/>
            </p:cNvSpPr>
            <p:nvPr/>
          </p:nvSpPr>
          <p:spPr bwMode="auto">
            <a:xfrm>
              <a:off x="0" y="1588"/>
              <a:ext cx="347663" cy="9810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Прямоугольник 11"/>
            <p:cNvSpPr>
              <a:spLocks noChangeArrowheads="1"/>
            </p:cNvSpPr>
            <p:nvPr/>
          </p:nvSpPr>
          <p:spPr bwMode="auto">
            <a:xfrm>
              <a:off x="347663" y="0"/>
              <a:ext cx="8796337" cy="98107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" y="6597352"/>
            <a:ext cx="9147820" cy="25929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</a:rPr>
              <a:t>www.minzdrav.tatar.ru</a:t>
            </a:r>
            <a:endParaRPr lang="ru-RU" sz="16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011" y="6438286"/>
            <a:ext cx="1368723" cy="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951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F78A-7BF8-40C3-A6FF-047F52FD395A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450E-3281-475A-878C-3379BC81C5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1"/>
          <p:cNvGrpSpPr>
            <a:grpSpLocks/>
          </p:cNvGrpSpPr>
          <p:nvPr userDrawn="1"/>
        </p:nvGrpSpPr>
        <p:grpSpPr bwMode="auto">
          <a:xfrm>
            <a:off x="0" y="0"/>
            <a:ext cx="9144000" cy="836613"/>
            <a:chOff x="0" y="0"/>
            <a:chExt cx="9144000" cy="982663"/>
          </a:xfrm>
        </p:grpSpPr>
        <p:sp>
          <p:nvSpPr>
            <p:cNvPr id="9" name="Прямоугольник 4"/>
            <p:cNvSpPr>
              <a:spLocks noChangeArrowheads="1"/>
            </p:cNvSpPr>
            <p:nvPr/>
          </p:nvSpPr>
          <p:spPr bwMode="auto">
            <a:xfrm>
              <a:off x="0" y="1588"/>
              <a:ext cx="347663" cy="98107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Прямоугольник 11"/>
            <p:cNvSpPr>
              <a:spLocks noChangeArrowheads="1"/>
            </p:cNvSpPr>
            <p:nvPr/>
          </p:nvSpPr>
          <p:spPr bwMode="auto">
            <a:xfrm>
              <a:off x="347663" y="0"/>
              <a:ext cx="8796337" cy="981075"/>
            </a:xfrm>
            <a:prstGeom prst="rect">
              <a:avLst/>
            </a:prstGeom>
            <a:solidFill>
              <a:srgbClr val="E5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1" y="6597352"/>
            <a:ext cx="9147820" cy="259296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</a:rPr>
              <a:t>www.minzdrav.tatar.ru</a:t>
            </a:r>
            <a:endParaRPr lang="ru-RU" sz="16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011" y="6438286"/>
            <a:ext cx="1368723" cy="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87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2538-D750-450C-ADC8-8715726CB36F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A7C4-2ACF-4DDE-B611-00381A115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4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F78A-7BF8-40C3-A6FF-047F52FD395A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450E-3281-475A-878C-3379BC81C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87470"/>
            <a:ext cx="9144000" cy="670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416824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 межведомственном взаимодействии с органами ЗАГС РТ –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состояние и перспективы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395664"/>
            <a:ext cx="6400800" cy="625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Министр здравоохранения Республики Татарстан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А.З.Фаррахов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urmiev\Documents\рабочие\презентации\коллегии\2011 коллегия ЗАГС\фото\DSC00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48139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urmiev\Documents\рабочие\презентации\коллегии\2011 коллегия ЗАГС\фото\DSC0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248139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urmiev\Documents\рабочие\презентации\коллегии\2011 коллегия ЗАГС\фото\DSC00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248139" cy="70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urmiev\Documents\рабочие\презентации\коллегии\2011 коллегия ЗАГС\РКБ-3\4\IMG_00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316987"/>
            <a:ext cx="1248139" cy="832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urmiev\Documents\рабочие\презентации\коллегии\2011 коллегия ЗАГС\РКБ-3\4\IMG_00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" y="4941168"/>
            <a:ext cx="1248139" cy="832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1248132" cy="81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4624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Расширенное заседание коллегии Управления ЗАГС Кабинета Министров Республики Татарстан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24 января 2011 года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5" descr="C:\Users\golovin\Documents\Завершённые дела\ЛЕТО 2010\Рисунок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05580"/>
            <a:ext cx="1284651" cy="963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-36512" y="6669360"/>
            <a:ext cx="9180512" cy="194538"/>
          </a:xfrm>
          <a:prstGeom prst="rect">
            <a:avLst/>
          </a:prstGeom>
          <a:solidFill>
            <a:srgbClr val="E5DD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597352"/>
            <a:ext cx="193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www.minzdrav.tatar.ru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2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ipp__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9" y="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-684213" y="5084763"/>
            <a:ext cx="54149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" pitchFamily="34" charset="0"/>
              </a:rPr>
              <a:t>БЛАГОДАРЮ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Arial" pitchFamily="34" charset="0"/>
              </a:rPr>
              <a:t>ЗА ВНИМАНИЕ!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91" y="1808820"/>
            <a:ext cx="3425213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98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5507" y="188640"/>
            <a:ext cx="560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ДЕМОГРАФИЧЕСКИЕ ПОКАЗАТЕЛИ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4632063"/>
              </p:ext>
            </p:extLst>
          </p:nvPr>
        </p:nvGraphicFramePr>
        <p:xfrm>
          <a:off x="5126286" y="1124744"/>
          <a:ext cx="3611563" cy="197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2833" y="6115198"/>
            <a:ext cx="432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Arial" pitchFamily="34" charset="0"/>
                <a:cs typeface="Arial" pitchFamily="34" charset="0"/>
              </a:rPr>
              <a:t>Коэффициент естественного прироста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0274" y="3231927"/>
            <a:ext cx="360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Arial" pitchFamily="34" charset="0"/>
                <a:cs typeface="Arial" pitchFamily="34" charset="0"/>
              </a:rPr>
              <a:t>Младенческая смертность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316416" y="2401143"/>
            <a:ext cx="576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5.6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8" descr="ФлагРФ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3026" y="1834927"/>
            <a:ext cx="271462" cy="19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" name="Picture 25" descr="rt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464" y="2367483"/>
            <a:ext cx="250825" cy="12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5" name="Picture 8" descr="ФлагРФ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589" y="4509120"/>
            <a:ext cx="271463" cy="19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6" name="Picture 25" descr="rt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0933" y="4077072"/>
            <a:ext cx="252412" cy="12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043558" y="3234878"/>
            <a:ext cx="302438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Смертность и рождаемость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6736217"/>
              </p:ext>
            </p:extLst>
          </p:nvPr>
        </p:nvGraphicFramePr>
        <p:xfrm>
          <a:off x="519112" y="1124843"/>
          <a:ext cx="4002088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311275" y="1262956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Arial" pitchFamily="34" charset="0"/>
              </a:rPr>
              <a:t>Смертность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1311275" y="1964631"/>
            <a:ext cx="1655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Arial" pitchFamily="34" charset="0"/>
              </a:rPr>
              <a:t>Рождаемость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 rot="16200000">
            <a:off x="-699739" y="1715964"/>
            <a:ext cx="192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dirty="0">
                <a:latin typeface="Arial" pitchFamily="34" charset="0"/>
              </a:rPr>
              <a:t>на 1000 населения</a:t>
            </a:r>
          </a:p>
        </p:txBody>
      </p:sp>
      <p:pic>
        <p:nvPicPr>
          <p:cNvPr id="42" name="Picture 29" descr="http://t2.gstatic.com/images?q=tbn:ANd9GcSdBqa5eVK9ECF3GxJGcf8ea3ChVvmvlIgpGQbFwmxZwvCsXM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1506" y="5013176"/>
            <a:ext cx="1694990" cy="1193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004048" y="4077072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2010 году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республике Татарстан родилось </a:t>
            </a:r>
          </a:p>
          <a:p>
            <a:pPr algn="ctr"/>
            <a:r>
              <a:rPr lang="ru-RU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49 095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детей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57158" y="3857628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441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383" y="3507294"/>
            <a:ext cx="2709548" cy="202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2248" y="1004023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егистрации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рождения непосредственно в родильных домах и перинатальных центрах</a:t>
            </a:r>
          </a:p>
        </p:txBody>
      </p:sp>
      <p:pic>
        <p:nvPicPr>
          <p:cNvPr id="2052" name="Picture 4" descr="C:\Users\nurmiev\Documents\рабочие\презентации\коллегии\2011 коллегия ЗАГС\фото\DSC00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249" y="1728990"/>
            <a:ext cx="3062405" cy="1722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844" y="4255928"/>
            <a:ext cx="5000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перинатальном центре РКБ государственная регистрация рождения осуществляется с августа 2010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за этот период более 70% новорожденных зарегистрировано до выписки 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роддома.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8406" y="5715"/>
            <a:ext cx="5856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РЕГИСТРАЦИЯ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РОЖДЕНИЯ РЕБЕНКА –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СТАЛО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5458" y="3757873"/>
            <a:ext cx="1818870" cy="247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703" y="4941168"/>
            <a:ext cx="2041769" cy="145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pdc\ОбщПап_Pub_C\Пользователи\Нурмиев_М_С\РКБ-3\3\IMG_001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43808" y="1722362"/>
            <a:ext cx="2996922" cy="1813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urmiev\Documents\рабочие\презентации\коллегии\2011 коллегия ЗАГС\P1000088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17" b="9373"/>
          <a:stretch/>
        </p:blipFill>
        <p:spPr bwMode="auto">
          <a:xfrm>
            <a:off x="179512" y="1722362"/>
            <a:ext cx="2592288" cy="185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7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6747" y="188640"/>
            <a:ext cx="583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СВОЕВРЕМЕННОСТЬ РЕГИСТРАЦИИ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3751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 данным Управления ЗАГС КМ РТ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latin typeface="Arial" pitchFamily="34" charset="0"/>
                <a:cs typeface="Arial" pitchFamily="34" charset="0"/>
              </a:rPr>
              <a:t>2010 год своевременность регистрации рождения в республике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составила </a:t>
            </a:r>
            <a:r>
              <a:rPr lang="ru-RU" dirty="0">
                <a:latin typeface="Arial" pitchFamily="34" charset="0"/>
                <a:cs typeface="Arial" pitchFamily="34" charset="0"/>
              </a:rPr>
              <a:t>97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%,в </a:t>
            </a:r>
            <a:r>
              <a:rPr lang="ru-RU" dirty="0">
                <a:latin typeface="Arial" pitchFamily="34" charset="0"/>
                <a:cs typeface="Arial" pitchFamily="34" charset="0"/>
              </a:rPr>
              <a:t>1600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случаях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регистрация рождения осуществлена спустя один и более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месяцев!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1087"/>
            <a:ext cx="2592288" cy="194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1308" y="2348880"/>
            <a:ext cx="180000" cy="26642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55696" y="2357264"/>
            <a:ext cx="180000" cy="26642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636912"/>
            <a:ext cx="205740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38500"/>
            <a:ext cx="648607" cy="5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55976" y="2348880"/>
            <a:ext cx="180000" cy="266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00364" y="2357264"/>
            <a:ext cx="180000" cy="26642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173" y="2046164"/>
            <a:ext cx="2685257" cy="33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71948" y="2348880"/>
            <a:ext cx="180000" cy="26642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16336" y="2357264"/>
            <a:ext cx="180000" cy="26642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5172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Нарушается точность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прогнозирования потребности в детских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учреждениях,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объемов лекарственных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имунобиологиче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ких препаратов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необходимых для вакцинации новорожденных, объемов программ социальных выплат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6504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987824" y="1556792"/>
            <a:ext cx="0" cy="38164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56176" y="1556792"/>
            <a:ext cx="0" cy="38164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1013827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РМИАЦ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Минздрава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Республики Татарстан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1665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 ЗАГС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1665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Татарстанстат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65313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бумажном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виде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Ручной ввод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67462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Ручной ввод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90231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Медицинское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свидетельство о рождении или смерти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194993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Свидетельство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государственной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регистрации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194993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Форма №1-У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Rt\Downloads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80" y="2955906"/>
            <a:ext cx="1376556" cy="155321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2523119" y="3356993"/>
            <a:ext cx="1040769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724128" y="3356992"/>
            <a:ext cx="1040769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Users\Rt\Downloads\Свидетельство ЗАГ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279" y="2912169"/>
            <a:ext cx="1242901" cy="15754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t\Downloads\1-У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770" y="3090447"/>
            <a:ext cx="1569147" cy="9866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1720" y="5715"/>
            <a:ext cx="5410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СВИДЕТЕЛЬСТВА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РОЖДЕНИИ И СМЕРТИ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52537"/>
            <a:ext cx="8406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женедельно РМИАЦ представляет в ЗАГС персонифицированную информацию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обо всех случаях рождений в медицинских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3764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2060848"/>
            <a:ext cx="346672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Недостаточность информации</a:t>
            </a:r>
            <a:br>
              <a:rPr lang="ru-RU" sz="1800" b="1" dirty="0" smtClean="0"/>
            </a:br>
            <a:r>
              <a:rPr lang="ru-RU" sz="1800" b="1" dirty="0" smtClean="0"/>
              <a:t>Ручной ввод данных</a:t>
            </a:r>
            <a:endParaRPr lang="ru-RU" sz="1800" b="1" dirty="0"/>
          </a:p>
        </p:txBody>
      </p:sp>
      <p:pic>
        <p:nvPicPr>
          <p:cNvPr id="5" name="Picture 2" descr="C:\Users\Rt\Downloads\45760204_questionmar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1008112" cy="10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" y="3356992"/>
            <a:ext cx="31786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Неразборчивый текст </a:t>
            </a:r>
            <a:br>
              <a:rPr lang="ru-RU" dirty="0"/>
            </a:br>
            <a:r>
              <a:rPr lang="ru-RU" dirty="0"/>
              <a:t>Некорректность заполнения</a:t>
            </a:r>
          </a:p>
        </p:txBody>
      </p:sp>
      <p:pic>
        <p:nvPicPr>
          <p:cNvPr id="7" name="Picture 2" descr="C:\Users\Rt\Downloads\691b6ed623e3869d25697d1187a655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32" y="2369560"/>
            <a:ext cx="1366832" cy="8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08104" y="322210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Необходимость повторного </a:t>
            </a:r>
            <a:r>
              <a:rPr lang="ru-RU" dirty="0" smtClean="0"/>
              <a:t>обращения к Свидетельству</a:t>
            </a:r>
            <a:endParaRPr lang="ru-RU" dirty="0"/>
          </a:p>
        </p:txBody>
      </p:sp>
      <p:sp>
        <p:nvSpPr>
          <p:cNvPr id="10" name="Выгнутая вправо стрелка 9"/>
          <p:cNvSpPr/>
          <p:nvPr/>
        </p:nvSpPr>
        <p:spPr>
          <a:xfrm rot="10800000">
            <a:off x="6516216" y="2132856"/>
            <a:ext cx="756084" cy="1008112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380312" y="2213992"/>
            <a:ext cx="756084" cy="1008112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5621553"/>
            <a:ext cx="4384793" cy="368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Несоответствия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нормативно-правовой базе</a:t>
            </a:r>
          </a:p>
        </p:txBody>
      </p:sp>
      <p:pic>
        <p:nvPicPr>
          <p:cNvPr id="14" name="Picture 4" descr="C:\Users\Rt\Download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199" y="4477886"/>
            <a:ext cx="822137" cy="9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148064" y="5596681"/>
            <a:ext cx="2952328" cy="424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Неисполнение Приказа </a:t>
            </a:r>
            <a:r>
              <a:rPr lang="ru-RU" dirty="0" err="1"/>
              <a:t>Минздравсоцразвития</a:t>
            </a:r>
            <a:r>
              <a:rPr lang="ru-RU" dirty="0"/>
              <a:t> РФ</a:t>
            </a:r>
          </a:p>
        </p:txBody>
      </p:sp>
      <p:pic>
        <p:nvPicPr>
          <p:cNvPr id="16" name="Picture 2" descr="C:\Users\Rt\Downloads\femida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163" y="4535444"/>
            <a:ext cx="508138" cy="9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67744" y="188640"/>
            <a:ext cx="491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СУЩЕСТВУЮЩИЕ ПРОБЛЕМЫ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5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23528" y="908720"/>
            <a:ext cx="87129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Цель информационной системы:</a:t>
            </a: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Автоматизация процесса внесения медицинских данных и формирования на их основе печатных бланков медицинских свидетельств в учреждениях здравоохранения.</a:t>
            </a: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Автоматизация сбора и подготовки данных о фактах рождения и смерти для последующей передачи и анализа уполномоченными органами.</a:t>
            </a: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Повышение качества ведения документации, удостоверяющей случаи рождения и смерти (в том числе повышение качества исходных данных для целей государственной статистики о случаях рождения и смерти).</a:t>
            </a: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Снижение стоимости бизнес-процессов путем оптимизации транзакционных издержек.</a:t>
            </a:r>
          </a:p>
          <a:p>
            <a:pPr lvl="0">
              <a:lnSpc>
                <a:spcPts val="21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результате внедрения информационной системы должны быть улучшены следующие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показателеи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21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Время сбора и первичной обработки информации, в том числе медицинской.</a:t>
            </a: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Время внесения медицинских данных и формирования на их основе печатных бланков медицинских свидетельств в учреждениях здравоохранения.</a:t>
            </a: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Время, затрачиваемое на информационно-аналитическую деятельность.</a:t>
            </a:r>
          </a:p>
          <a:p>
            <a:pPr lvl="0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Время, затрачиваемое на сбор и подготовку данных о фактах рождения и смерти для последующей передачи и анализа уполномоченными органами.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5715"/>
            <a:ext cx="5410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ЭЛЕКТРОННЫЕ СВИДЕТЕЛЬСТВА О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РОЖДЕНИИ И СМЕРТИ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5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7851" y="188640"/>
            <a:ext cx="441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СХЕМА РАБОТЫ СИСТЕМЫ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2_ЦИТ и МИС\4_Электронные свидетельства о рождении и смерти\ТЗ - Паспорт проекта\Схемы\ТТ - МедСвидФСГС-АИСЗАГС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1"/>
            <a:ext cx="6438398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50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15616" y="-27384"/>
            <a:ext cx="705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Показатель распространенности абортов в Республике Татарстан за 1994-2009 гг.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236640" y="3485113"/>
            <a:ext cx="3588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(на 1000 женщин фертильного возраста)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1012625"/>
              </p:ext>
            </p:extLst>
          </p:nvPr>
        </p:nvGraphicFramePr>
        <p:xfrm>
          <a:off x="1562887" y="1826857"/>
          <a:ext cx="648072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080120" cy="16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2088232" cy="137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25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426</Words>
  <Application>Microsoft Office PowerPoint</Application>
  <PresentationFormat>Экран (4:3)</PresentationFormat>
  <Paragraphs>84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межведомственном взаимодействии с органами ЗАГС РТ –  состояние и перспективы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 С. Нурмиев</dc:creator>
  <cp:lastModifiedBy>SafinA</cp:lastModifiedBy>
  <cp:revision>62</cp:revision>
  <dcterms:created xsi:type="dcterms:W3CDTF">2011-01-15T11:42:59Z</dcterms:created>
  <dcterms:modified xsi:type="dcterms:W3CDTF">2011-01-21T13:41:43Z</dcterms:modified>
</cp:coreProperties>
</file>